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4"/>
  </p:notesMasterIdLst>
  <p:sldIdLst>
    <p:sldId id="280" r:id="rId2"/>
    <p:sldId id="265" r:id="rId3"/>
    <p:sldId id="275" r:id="rId4"/>
    <p:sldId id="277" r:id="rId5"/>
    <p:sldId id="281" r:id="rId6"/>
    <p:sldId id="278" r:id="rId7"/>
    <p:sldId id="260" r:id="rId8"/>
    <p:sldId id="282" r:id="rId9"/>
    <p:sldId id="262" r:id="rId10"/>
    <p:sldId id="261" r:id="rId11"/>
    <p:sldId id="284" r:id="rId12"/>
    <p:sldId id="28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0" autoAdjust="0"/>
    <p:restoredTop sz="94660"/>
  </p:normalViewPr>
  <p:slideViewPr>
    <p:cSldViewPr>
      <p:cViewPr varScale="1">
        <p:scale>
          <a:sx n="105" d="100"/>
          <a:sy n="105" d="100"/>
        </p:scale>
        <p:origin x="177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C5F62-0A63-461A-8B3E-C629D1F5210C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9D8BE-D965-4D33-9BC6-D27F42E15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509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9D8BE-D965-4D33-9BC6-D27F42E1526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9D8BE-D965-4D33-9BC6-D27F42E1526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862F-FCD6-4FBC-B3F4-1EEA528589D9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1C68-8C23-49DE-BA5F-C5C57C88F6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862F-FCD6-4FBC-B3F4-1EEA528589D9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1C68-8C23-49DE-BA5F-C5C57C88F6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862F-FCD6-4FBC-B3F4-1EEA528589D9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1C68-8C23-49DE-BA5F-C5C57C88F6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862F-FCD6-4FBC-B3F4-1EEA528589D9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1C68-8C23-49DE-BA5F-C5C57C88F6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862F-FCD6-4FBC-B3F4-1EEA528589D9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1C68-8C23-49DE-BA5F-C5C57C88F6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862F-FCD6-4FBC-B3F4-1EEA528589D9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1C68-8C23-49DE-BA5F-C5C57C88F6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862F-FCD6-4FBC-B3F4-1EEA528589D9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1C68-8C23-49DE-BA5F-C5C57C88F6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862F-FCD6-4FBC-B3F4-1EEA528589D9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1C68-8C23-49DE-BA5F-C5C57C88F6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862F-FCD6-4FBC-B3F4-1EEA528589D9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1C68-8C23-49DE-BA5F-C5C57C88F6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862F-FCD6-4FBC-B3F4-1EEA528589D9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1C68-8C23-49DE-BA5F-C5C57C88F6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862F-FCD6-4FBC-B3F4-1EEA528589D9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1C68-8C23-49DE-BA5F-C5C57C88F6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7862F-FCD6-4FBC-B3F4-1EEA528589D9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A1C68-8C23-49DE-BA5F-C5C57C88F6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44256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&#1041;&#1086;&#1083;&#1100;&#1085;&#1080;&#1095;&#1085;&#1099;&#1081;%20&#1082;&#1083;&#1086;&#1091;&#1085;.mp4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ogoti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377" y="476671"/>
            <a:ext cx="1071570" cy="110532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285728"/>
            <a:ext cx="7000924" cy="1785950"/>
          </a:xfrm>
        </p:spPr>
        <p:txBody>
          <a:bodyPr>
            <a:normAutofit fontScale="92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Волонтерский проект «Кровь во имя жизни»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DA0B27-4CDE-4F12-9A42-EE2E52847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758891"/>
            <a:ext cx="6805388" cy="5053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-8445" y="0"/>
            <a:ext cx="8540885" cy="1268759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2612" y="548680"/>
            <a:ext cx="8142792" cy="70328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sz="3200" b="1" spc="50" dirty="0">
              <a:ln w="11430"/>
              <a:solidFill>
                <a:srgbClr val="FF0000"/>
              </a:solidFill>
              <a:ea typeface="+mj-ea"/>
              <a:cs typeface="+mj-cs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sz="3200" b="1" spc="50" dirty="0">
              <a:ln w="11430"/>
              <a:solidFill>
                <a:srgbClr val="FF0000"/>
              </a:solidFill>
              <a:ea typeface="+mj-ea"/>
              <a:cs typeface="+mj-cs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400" b="1" spc="50" dirty="0" smtClean="0">
                <a:ln w="11430"/>
                <a:solidFill>
                  <a:srgbClr val="FF0000"/>
                </a:solidFill>
                <a:ea typeface="+mj-ea"/>
                <a:cs typeface="+mj-cs"/>
              </a:rPr>
              <a:t>Сотрудничество</a:t>
            </a:r>
            <a:endParaRPr kumimoji="0" lang="ru-RU" sz="4400" b="1" i="0" u="none" strike="noStrike" kern="1200" cap="none" spc="50" normalizeH="0" baseline="0" noProof="0" dirty="0">
              <a:ln w="11430"/>
              <a:solidFill>
                <a:srgbClr val="FF0000"/>
              </a:solidFill>
              <a:uLnTx/>
              <a:uFillTx/>
              <a:ea typeface="+mj-ea"/>
              <a:cs typeface="+mj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32110" y="1844824"/>
            <a:ext cx="73122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Наше волонтерское движение участвует во всероссийском конкурсе «Человеческий фактор» под патронажем МЧС Ивановской области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5489"/>
            <a:ext cx="10731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4110" y="460124"/>
            <a:ext cx="7869890" cy="998742"/>
          </a:xfrm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ru-RU" sz="4400" b="1" spc="50" dirty="0" smtClean="0">
                <a:ln w="11430"/>
                <a:solidFill>
                  <a:srgbClr val="FF0000"/>
                </a:solidFill>
                <a:ea typeface="+mn-ea"/>
                <a:cs typeface="+mn-cs"/>
              </a:rPr>
              <a:t>Волонтеры на конкурсе «Человеческий фактор-2018»</a:t>
            </a:r>
            <a:endParaRPr lang="ru-RU" sz="4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10731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3816424" cy="439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33365"/>
            <a:ext cx="374441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805264"/>
            <a:ext cx="147565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578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ольничный клоун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088" y="0"/>
            <a:ext cx="10290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10731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Овал 38"/>
          <p:cNvSpPr/>
          <p:nvPr/>
        </p:nvSpPr>
        <p:spPr>
          <a:xfrm>
            <a:off x="-8444" y="0"/>
            <a:ext cx="7388756" cy="1360009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130492"/>
            <a:ext cx="9144000" cy="471787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AutoShape 20"/>
          <p:cNvSpPr>
            <a:spLocks noChangeArrowheads="1"/>
          </p:cNvSpPr>
          <p:nvPr/>
        </p:nvSpPr>
        <p:spPr bwMode="gray">
          <a:xfrm>
            <a:off x="1000100" y="5214950"/>
            <a:ext cx="4854575" cy="6334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AutoShape 63"/>
          <p:cNvSpPr>
            <a:spLocks noChangeArrowheads="1"/>
          </p:cNvSpPr>
          <p:nvPr/>
        </p:nvSpPr>
        <p:spPr bwMode="gray">
          <a:xfrm>
            <a:off x="494904" y="4792191"/>
            <a:ext cx="620712" cy="581025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/>
            <a:endParaRPr kumimoji="1" lang="en-US" altLang="ko-KR" sz="1800" b="1" dirty="0">
              <a:ea typeface="굴림" charset="-127"/>
            </a:endParaRPr>
          </a:p>
        </p:txBody>
      </p:sp>
      <p:sp>
        <p:nvSpPr>
          <p:cNvPr id="23" name="AutoShape 66"/>
          <p:cNvSpPr>
            <a:spLocks noChangeArrowheads="1"/>
          </p:cNvSpPr>
          <p:nvPr/>
        </p:nvSpPr>
        <p:spPr bwMode="gray">
          <a:xfrm>
            <a:off x="1785918" y="4500570"/>
            <a:ext cx="620712" cy="581025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endParaRPr kumimoji="1" lang="en-US" altLang="ko-KR" sz="1800" b="1" dirty="0">
              <a:solidFill>
                <a:schemeClr val="bg1"/>
              </a:solidFill>
              <a:ea typeface="굴림" charset="-127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691680" y="686859"/>
            <a:ext cx="6503614" cy="70328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uLnTx/>
                <a:uFillTx/>
                <a:latin typeface="+mn-lt"/>
                <a:ea typeface="+mj-ea"/>
                <a:cs typeface="+mj-cs"/>
              </a:rPr>
              <a:t>Актуальность проекта</a:t>
            </a:r>
            <a:endParaRPr kumimoji="0" lang="ru-RU" sz="4400" b="1" i="0" u="none" strike="noStrike" kern="1200" cap="none" spc="50" normalizeH="0" baseline="0" noProof="0" dirty="0">
              <a:ln w="11430"/>
              <a:solidFill>
                <a:srgbClr val="FF0000"/>
              </a:solidFill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05260" y="2233265"/>
            <a:ext cx="779462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Привлечение </a:t>
            </a:r>
            <a:r>
              <a:rPr lang="ru-RU" sz="3600" b="1" dirty="0">
                <a:solidFill>
                  <a:srgbClr val="0070C0"/>
                </a:solidFill>
              </a:rPr>
              <a:t>внимания молодежи к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проблемам донорства крови и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волонтерской деятельности </a:t>
            </a:r>
            <a:endParaRPr lang="ru-RU" sz="36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в </a:t>
            </a:r>
            <a:r>
              <a:rPr lang="ru-RU" sz="3600" b="1" dirty="0" smtClean="0">
                <a:solidFill>
                  <a:srgbClr val="0070C0"/>
                </a:solidFill>
              </a:rPr>
              <a:t>г. Иваново и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</a:rPr>
              <a:t>Ивановской области</a:t>
            </a:r>
            <a:endParaRPr lang="ru-RU" sz="3600" b="1" dirty="0">
              <a:solidFill>
                <a:srgbClr val="0070C0"/>
              </a:solidFill>
            </a:endParaRPr>
          </a:p>
          <a:p>
            <a:pPr>
              <a:buNone/>
            </a:pPr>
            <a:endParaRPr lang="ru-RU" sz="20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9" y="483669"/>
            <a:ext cx="10731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Овал 66"/>
          <p:cNvSpPr/>
          <p:nvPr/>
        </p:nvSpPr>
        <p:spPr>
          <a:xfrm>
            <a:off x="-8444" y="0"/>
            <a:ext cx="5732572" cy="1360009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2195736" y="584638"/>
            <a:ext cx="5232644" cy="70328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uLnTx/>
                <a:uFillTx/>
                <a:latin typeface="+mn-lt"/>
                <a:ea typeface="+mj-ea"/>
                <a:cs typeface="+mj-cs"/>
              </a:rPr>
              <a:t>Цель проекта:</a:t>
            </a:r>
            <a:endParaRPr kumimoji="0" lang="ru-RU" sz="4400" b="1" i="0" u="none" strike="noStrike" kern="1200" cap="none" spc="50" normalizeH="0" baseline="0" noProof="0" dirty="0">
              <a:ln w="11430"/>
              <a:solidFill>
                <a:srgbClr val="FF0000"/>
              </a:solidFill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1448"/>
            <a:ext cx="10731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05260" y="2233265"/>
            <a:ext cx="7794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+mj-lt"/>
                <a:ea typeface="Times New Roman"/>
              </a:rPr>
              <a:t>П</a:t>
            </a:r>
            <a:r>
              <a:rPr lang="ru-RU" sz="3600" b="1" dirty="0" smtClean="0">
                <a:solidFill>
                  <a:srgbClr val="0070C0"/>
                </a:solidFill>
                <a:latin typeface="+mj-lt"/>
                <a:ea typeface="Times New Roman"/>
              </a:rPr>
              <a:t>опуляризация </a:t>
            </a:r>
            <a:r>
              <a:rPr lang="ru-RU" sz="3600" b="1" dirty="0">
                <a:solidFill>
                  <a:srgbClr val="0070C0"/>
                </a:solidFill>
                <a:latin typeface="+mj-lt"/>
                <a:ea typeface="Times New Roman"/>
              </a:rPr>
              <a:t>и </a:t>
            </a:r>
            <a:r>
              <a:rPr lang="ru-RU" sz="3600" b="1" dirty="0" smtClean="0">
                <a:solidFill>
                  <a:srgbClr val="0070C0"/>
                </a:solidFill>
                <a:latin typeface="+mj-lt"/>
                <a:ea typeface="Times New Roman"/>
              </a:rPr>
              <a:t>пропаганда </a:t>
            </a:r>
            <a:r>
              <a:rPr lang="ru-RU" sz="3600" b="1" dirty="0">
                <a:solidFill>
                  <a:srgbClr val="0070C0"/>
                </a:solidFill>
                <a:latin typeface="+mj-lt"/>
                <a:ea typeface="Times New Roman"/>
              </a:rPr>
              <a:t>донорства крови среди различных социальных групп населения Ивановской области и, прежде всего, студентов и </a:t>
            </a:r>
            <a:r>
              <a:rPr lang="ru-RU" sz="3600" b="1" dirty="0" smtClean="0">
                <a:solidFill>
                  <a:srgbClr val="0070C0"/>
                </a:solidFill>
                <a:latin typeface="+mj-lt"/>
                <a:ea typeface="Times New Roman"/>
              </a:rPr>
              <a:t>молодежи</a:t>
            </a:r>
            <a:endParaRPr lang="ru-RU" sz="3600" b="1" dirty="0" smtClean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323528" y="1844824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Повышение осведомленности 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населения Ивановской области о необходимости донорства путем проведения санитарно-просветительских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мероприятий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Обретение 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новых партнеров для повышения популярности донорства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крови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-8445" y="0"/>
            <a:ext cx="6013189" cy="1268759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2310530" y="554276"/>
            <a:ext cx="5520676" cy="70328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50" dirty="0" smtClean="0">
                <a:ln w="11430"/>
                <a:solidFill>
                  <a:srgbClr val="FF0000"/>
                </a:solidFill>
                <a:ea typeface="+mj-ea"/>
                <a:cs typeface="+mj-cs"/>
              </a:rPr>
              <a:t>Задачи проекта:</a:t>
            </a:r>
            <a:endParaRPr kumimoji="0" lang="ru-RU" sz="4400" b="1" i="0" u="none" strike="noStrike" kern="1200" cap="none" spc="50" normalizeH="0" baseline="0" noProof="0" dirty="0">
              <a:ln w="11430"/>
              <a:solidFill>
                <a:srgbClr val="FF0000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7" y="351085"/>
            <a:ext cx="10731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92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-8445" y="0"/>
            <a:ext cx="6884701" cy="1268759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785918" y="285728"/>
            <a:ext cx="5520676" cy="70328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50" noProof="0" dirty="0" smtClean="0">
                <a:ln w="11430"/>
                <a:solidFill>
                  <a:srgbClr val="FF0000"/>
                </a:solidFill>
                <a:ea typeface="+mj-ea"/>
                <a:cs typeface="+mj-cs"/>
              </a:rPr>
              <a:t>Наша деятельность</a:t>
            </a:r>
            <a:endParaRPr kumimoji="0" lang="ru-RU" sz="4400" b="1" i="0" u="none" strike="noStrike" kern="1200" cap="none" spc="50" normalizeH="0" baseline="0" noProof="0" dirty="0">
              <a:ln w="11430"/>
              <a:solidFill>
                <a:srgbClr val="FF0000"/>
              </a:solidFill>
              <a:uLnTx/>
              <a:uFillTx/>
              <a:ea typeface="+mj-ea"/>
              <a:cs typeface="+mj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438" y="1160868"/>
            <a:ext cx="8786842" cy="420447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1357298"/>
            <a:ext cx="8715436" cy="526297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 </a:t>
            </a:r>
            <a:r>
              <a:rPr lang="ru-RU" sz="3000" b="1" dirty="0" smtClean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Мероприятия по организации проекта происходят с периодичностью </a:t>
            </a:r>
            <a:r>
              <a:rPr lang="ru-RU" sz="30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два раза в год на базе учреждений социальной сферы, здравоохранения, культуры и образования населенных пунктов муниципальных образований Ивановской области согласно графика проведения забора крови сотрудниками ОБУЗ «Ивановская областная станция переливания крови» и других медицинских и лечебно-профилактических учреждений Ивановской области в выездных </a:t>
            </a:r>
            <a:r>
              <a:rPr lang="ru-RU" sz="3000" b="1" dirty="0" smtClean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условиях</a:t>
            </a:r>
            <a:endParaRPr lang="ru-RU" sz="3000" b="1" cap="all" dirty="0" smtClean="0">
              <a:ln w="0"/>
              <a:solidFill>
                <a:schemeClr val="accent5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47635"/>
            <a:ext cx="10731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67544" y="1700808"/>
            <a:ext cx="8208912" cy="471787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-8445" y="0"/>
            <a:ext cx="6884701" cy="1268759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525826" y="634379"/>
            <a:ext cx="7317586" cy="70328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50" noProof="0" dirty="0" smtClean="0">
                <a:ln w="11430"/>
                <a:solidFill>
                  <a:srgbClr val="FF0000"/>
                </a:solidFill>
                <a:ea typeface="+mj-ea"/>
                <a:cs typeface="+mj-cs"/>
              </a:rPr>
              <a:t>Основные базы реализации проекта</a:t>
            </a:r>
            <a:endParaRPr kumimoji="0" lang="ru-RU" sz="4400" b="1" i="0" u="none" strike="noStrike" kern="1200" cap="none" spc="50" normalizeH="0" baseline="0" noProof="0" dirty="0">
              <a:ln w="11430"/>
              <a:solidFill>
                <a:srgbClr val="FF0000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2058" name="Picture 10" descr="C:\Users\Владелец\Desktop\карт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632848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666589" y="4244476"/>
            <a:ext cx="2571768" cy="984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Шуйский филиал ОБУЗ «Ивановская областная станция переливания крови»</a:t>
            </a:r>
            <a:endParaRPr lang="ru-RU" sz="16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525826" y="2924944"/>
            <a:ext cx="2290706" cy="756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ОБУЗ «Ивановская областная станция переливания крови»</a:t>
            </a:r>
            <a:endParaRPr lang="ru-RU" sz="1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9098"/>
            <a:ext cx="10731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88766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7" y="2979929"/>
            <a:ext cx="6524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29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-8445" y="0"/>
            <a:ext cx="6884701" cy="1268759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55776" y="307189"/>
            <a:ext cx="5328592" cy="70328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50" noProof="0" dirty="0" smtClean="0">
                <a:ln w="11430"/>
                <a:solidFill>
                  <a:srgbClr val="FF0000"/>
                </a:solidFill>
                <a:ea typeface="+mj-ea"/>
                <a:cs typeface="+mj-cs"/>
              </a:rPr>
              <a:t>Участники проекта</a:t>
            </a:r>
            <a:endParaRPr kumimoji="0" lang="ru-RU" sz="4400" b="1" i="0" u="none" strike="noStrike" kern="1200" cap="none" spc="50" normalizeH="0" baseline="0" noProof="0" dirty="0">
              <a:ln w="11430"/>
              <a:solidFill>
                <a:srgbClr val="FF0000"/>
              </a:solidFill>
              <a:uLnTx/>
              <a:uFillTx/>
              <a:ea typeface="+mj-ea"/>
              <a:cs typeface="+mj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1153352"/>
            <a:ext cx="4560469" cy="5704648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691680" y="1192976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Студенты ОГБПОУ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«Ивановский медицинский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колледж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»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070"/>
            <a:ext cx="10731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4A5767-2C3E-4B22-B33D-EEC360320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2360381"/>
            <a:ext cx="6480720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-8445" y="0"/>
            <a:ext cx="6884701" cy="1268759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928794" y="428604"/>
            <a:ext cx="5520676" cy="70328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50" dirty="0" smtClean="0">
                <a:ln w="11430"/>
                <a:solidFill>
                  <a:srgbClr val="FF0000"/>
                </a:solidFill>
                <a:ea typeface="+mj-ea"/>
                <a:cs typeface="+mj-cs"/>
              </a:rPr>
              <a:t>Помощь</a:t>
            </a:r>
            <a:r>
              <a:rPr lang="ru-RU" sz="4400" b="1" spc="50" noProof="0" dirty="0" smtClean="0">
                <a:ln w="11430"/>
                <a:solidFill>
                  <a:srgbClr val="FF0000"/>
                </a:solidFill>
                <a:ea typeface="+mj-ea"/>
                <a:cs typeface="+mj-cs"/>
              </a:rPr>
              <a:t> проекту</a:t>
            </a:r>
            <a:endParaRPr kumimoji="0" lang="ru-RU" sz="4400" b="1" i="0" u="none" strike="noStrike" kern="1200" cap="none" spc="50" normalizeH="0" baseline="0" noProof="0" dirty="0">
              <a:ln w="11430"/>
              <a:solidFill>
                <a:srgbClr val="FF0000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32656"/>
            <a:ext cx="10731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3" y="1916832"/>
            <a:ext cx="45816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Волонтеры не только мотивируют население к добровольной сдаче крови и ее компонентов, но и сами регулярно сдают кровь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52115"/>
            <a:ext cx="4478620" cy="377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7467600" cy="107153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dirty="0" smtClean="0">
                <a:ln w="11430"/>
                <a:solidFill>
                  <a:srgbClr val="FF0000"/>
                </a:solidFill>
              </a:rPr>
              <a:t>Студенты-волонтеры сдают кровь</a:t>
            </a:r>
            <a:endParaRPr lang="ru-RU" sz="4400" b="1" cap="none" dirty="0">
              <a:ln w="11430"/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5000636"/>
            <a:ext cx="6429420" cy="14287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797425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Региональный волонтерски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й проект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289" y="4964236"/>
            <a:ext cx="1853662" cy="189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5" y="1916832"/>
            <a:ext cx="399710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73" y="1916832"/>
            <a:ext cx="325731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0731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5341</TotalTime>
  <Words>213</Words>
  <Application>Microsoft Office PowerPoint</Application>
  <PresentationFormat>Экран (4:3)</PresentationFormat>
  <Paragraphs>29</Paragraphs>
  <Slides>12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굴림</vt:lpstr>
      <vt:lpstr>Times New Roman</vt:lpstr>
      <vt:lpstr>Wingdings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Студенты-волонтеры сдают кровь</vt:lpstr>
      <vt:lpstr>Презентация PowerPoint</vt:lpstr>
      <vt:lpstr>Волонтеры на конкурсе «Человеческий фактор-2018»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имк</cp:lastModifiedBy>
  <cp:revision>187</cp:revision>
  <dcterms:created xsi:type="dcterms:W3CDTF">2018-06-07T08:33:59Z</dcterms:created>
  <dcterms:modified xsi:type="dcterms:W3CDTF">2018-11-06T12:25:03Z</dcterms:modified>
</cp:coreProperties>
</file>